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94" r:id="rId3"/>
    <p:sldMasterId id="2147483711" r:id="rId4"/>
    <p:sldMasterId id="2147483728" r:id="rId5"/>
    <p:sldMasterId id="2147483745" r:id="rId6"/>
    <p:sldMasterId id="2147483762" r:id="rId7"/>
    <p:sldMasterId id="2147483779" r:id="rId8"/>
  </p:sldMasterIdLst>
  <p:sldIdLst>
    <p:sldId id="259" r:id="rId9"/>
    <p:sldId id="258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260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46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8474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6094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4532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8341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1095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5888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5304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999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01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6796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552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71447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01500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4178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15858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0086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66280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14130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203825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32454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176278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36157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921415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79955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1950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32822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30283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826439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168704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939174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953408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847263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678927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898215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479027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447703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49565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35450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46342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984086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75988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32775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34347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887074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872913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794347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284507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432097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855492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622476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273784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29112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11989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180318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607985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9968441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40767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284584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49030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851542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739650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10801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876317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843235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863967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077796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871795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593767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0919470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561856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747480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517429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62210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330310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7264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71676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3719969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698137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370804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59522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428699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059859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5846751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945310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965908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516061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046511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737563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06569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503750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95746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103766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700094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4053722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057210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082642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6914206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136791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6580217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3352832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975532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288402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900851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369571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72015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752491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1658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954694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168404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483726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2506242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423133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881671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369953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98034789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137850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777180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1754375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0668490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2530102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606567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050992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225342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45754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541154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4237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986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0677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164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0635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0599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798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414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2">
                <a:tint val="90000"/>
                <a:lumMod val="81000"/>
                <a:lumOff val="19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DC0E-33E6-460F-93CA-8FFEBF7AD288}" type="datetimeFigureOut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30.06.2015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8D6764-C46F-44A2-B432-8B1CA6EC8867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6331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alnakka.net/w/index.php?title=Sognam%C3%A5l" TargetMode="External"/><Relationship Id="rId3" Type="http://schemas.openxmlformats.org/officeDocument/2006/relationships/hyperlink" Target="http://www.krundalen.no/lustermaallag/?page_id=21" TargetMode="External"/><Relationship Id="rId7" Type="http://schemas.openxmlformats.org/officeDocument/2006/relationships/hyperlink" Target="http://www.luster.kommune.no/vekas-dialektord.5298217-256112.html" TargetMode="External"/><Relationship Id="rId2" Type="http://schemas.openxmlformats.org/officeDocument/2006/relationships/hyperlink" Target="http://www.nrk.no/sf/leksikon/index.php/Jostedals-dialekten_slektar_p%C3%A5_Nordfjord-m%C3%A5let" TargetMode="External"/><Relationship Id="rId1" Type="http://schemas.openxmlformats.org/officeDocument/2006/relationships/slideLayout" Target="../slideLayouts/slideLayout98.xml"/><Relationship Id="rId6" Type="http://schemas.openxmlformats.org/officeDocument/2006/relationships/hyperlink" Target="http://www.nrk.no/sf/leksikon/index.php/Segna_om_Jostedalsrypa" TargetMode="External"/><Relationship Id="rId5" Type="http://schemas.openxmlformats.org/officeDocument/2006/relationships/hyperlink" Target="https://lokalhistoriewiki.no/index.php/Krundalen" TargetMode="External"/><Relationship Id="rId4" Type="http://schemas.openxmlformats.org/officeDocument/2006/relationships/hyperlink" Target="https://snl.no/dialekter_i_Sogn_og_Fjordane" TargetMode="External"/><Relationship Id="rId9" Type="http://schemas.openxmlformats.org/officeDocument/2006/relationships/hyperlink" Target="http://www.historielaget.jostedal.no/?page_id=321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inematerror.com/reviews/trollsyn/" TargetMode="External"/><Relationship Id="rId2" Type="http://schemas.openxmlformats.org/officeDocument/2006/relationships/hyperlink" Target="http://www.listal.com/viewimage/3514907" TargetMode="External"/><Relationship Id="rId1" Type="http://schemas.openxmlformats.org/officeDocument/2006/relationships/slideLayout" Target="../slideLayouts/slideLayout114.xml"/><Relationship Id="rId5" Type="http://schemas.openxmlformats.org/officeDocument/2006/relationships/hyperlink" Target="http://hytte.jostedal.no/new/?page_id=141" TargetMode="External"/><Relationship Id="rId4" Type="http://schemas.openxmlformats.org/officeDocument/2006/relationships/hyperlink" Target="http://www.sffarkiv.no/sffbasar/default.asp?p=result&amp;db=dbatlas_leks&amp;art_id=17514&amp;spraak_id=1&amp;ptype=sing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dirty="0" smtClean="0"/>
              <a:t>Noreg er eit dialektparadis</a:t>
            </a:r>
            <a:endParaRPr lang="nn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n-NO" sz="4000" dirty="0" smtClean="0"/>
              <a:t>«</a:t>
            </a:r>
            <a:r>
              <a:rPr lang="nn-NO" sz="4000" dirty="0" err="1" smtClean="0"/>
              <a:t>Jøstedøl</a:t>
            </a:r>
            <a:r>
              <a:rPr lang="nn-NO" sz="4000" dirty="0" smtClean="0"/>
              <a:t>»</a:t>
            </a:r>
            <a:endParaRPr lang="nn-NO" sz="4000" dirty="0"/>
          </a:p>
        </p:txBody>
      </p:sp>
    </p:spTree>
    <p:extLst>
      <p:ext uri="{BB962C8B-B14F-4D97-AF65-F5344CB8AC3E}">
        <p14:creationId xmlns:p14="http://schemas.microsoft.com/office/powerpoint/2010/main" val="197419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/>
          </p:nvPr>
        </p:nvGraphicFramePr>
        <p:xfrm>
          <a:off x="1676400" y="684223"/>
          <a:ext cx="10515600" cy="49377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505200"/>
                <a:gridCol w="3505200"/>
                <a:gridCol w="3505200"/>
              </a:tblGrid>
              <a:tr h="462721">
                <a:tc>
                  <a:txBody>
                    <a:bodyPr/>
                    <a:lstStyle/>
                    <a:p>
                      <a:r>
                        <a:rPr lang="nn-NO" sz="3200" dirty="0" err="1" smtClean="0"/>
                        <a:t>Sognamål</a:t>
                      </a:r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3200" dirty="0" err="1" smtClean="0"/>
                        <a:t>Jøstedøl</a:t>
                      </a:r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3200" dirty="0" err="1" smtClean="0"/>
                        <a:t>Fjordamål</a:t>
                      </a:r>
                      <a:endParaRPr lang="nn-NO" dirty="0"/>
                    </a:p>
                  </a:txBody>
                  <a:tcPr/>
                </a:tc>
              </a:tr>
              <a:tr h="2384531">
                <a:tc>
                  <a:txBody>
                    <a:bodyPr/>
                    <a:lstStyle/>
                    <a:p>
                      <a:r>
                        <a:rPr lang="nn-NO" sz="2000" b="1" dirty="0" smtClean="0"/>
                        <a:t>A-ending:</a:t>
                      </a:r>
                    </a:p>
                    <a:p>
                      <a:r>
                        <a:rPr lang="nn-NO" sz="2000" dirty="0" smtClean="0"/>
                        <a:t>Å baka</a:t>
                      </a:r>
                    </a:p>
                    <a:p>
                      <a:r>
                        <a:rPr lang="nn-NO" sz="2000" dirty="0" smtClean="0"/>
                        <a:t>Å drikka</a:t>
                      </a:r>
                    </a:p>
                    <a:p>
                      <a:endParaRPr lang="nn-NO" sz="2000" dirty="0" smtClean="0"/>
                    </a:p>
                    <a:p>
                      <a:r>
                        <a:rPr lang="nn-NO" sz="2000" b="1" dirty="0" smtClean="0"/>
                        <a:t>Å -&gt; </a:t>
                      </a:r>
                      <a:r>
                        <a:rPr lang="nn-NO" sz="2000" b="1" dirty="0" err="1" smtClean="0"/>
                        <a:t>ao</a:t>
                      </a:r>
                      <a:endParaRPr lang="nn-NO" sz="2000" b="1" dirty="0" smtClean="0"/>
                    </a:p>
                    <a:p>
                      <a:r>
                        <a:rPr lang="nn-NO" sz="2000" dirty="0" err="1" smtClean="0"/>
                        <a:t>Baot</a:t>
                      </a:r>
                      <a:endParaRPr lang="nn-NO" sz="2000" dirty="0" smtClean="0"/>
                    </a:p>
                    <a:p>
                      <a:r>
                        <a:rPr lang="nn-NO" sz="2000" dirty="0" err="1" smtClean="0"/>
                        <a:t>Stao</a:t>
                      </a:r>
                      <a:r>
                        <a:rPr lang="nn-NO" sz="2000" dirty="0" smtClean="0"/>
                        <a:t> no </a:t>
                      </a:r>
                      <a:r>
                        <a:rPr lang="nn-NO" sz="2000" dirty="0" err="1" smtClean="0"/>
                        <a:t>pao</a:t>
                      </a:r>
                      <a:endParaRPr lang="nn-NO" sz="2000" dirty="0" smtClean="0"/>
                    </a:p>
                    <a:p>
                      <a:endParaRPr lang="nn-NO" sz="2000" dirty="0" smtClean="0"/>
                    </a:p>
                    <a:p>
                      <a:r>
                        <a:rPr lang="nn-NO" sz="2000" b="1" dirty="0" smtClean="0"/>
                        <a:t>I –ending:</a:t>
                      </a:r>
                    </a:p>
                    <a:p>
                      <a:r>
                        <a:rPr lang="nn-NO" sz="2000" dirty="0" smtClean="0"/>
                        <a:t>Bygdi </a:t>
                      </a:r>
                    </a:p>
                    <a:p>
                      <a:r>
                        <a:rPr lang="nn-NO" sz="2000" dirty="0" smtClean="0"/>
                        <a:t>Soli</a:t>
                      </a:r>
                    </a:p>
                    <a:p>
                      <a:endParaRPr lang="nn-NO" sz="2000" dirty="0" smtClean="0"/>
                    </a:p>
                    <a:p>
                      <a:r>
                        <a:rPr lang="nn-NO" sz="2000" b="1" dirty="0" smtClean="0"/>
                        <a:t>Legg</a:t>
                      </a:r>
                      <a:r>
                        <a:rPr lang="nn-NO" sz="2000" b="1" baseline="0" dirty="0" smtClean="0"/>
                        <a:t> inn ein d:</a:t>
                      </a:r>
                    </a:p>
                    <a:p>
                      <a:r>
                        <a:rPr lang="nn-NO" sz="2000" baseline="0" dirty="0" err="1" smtClean="0"/>
                        <a:t>Badl</a:t>
                      </a:r>
                      <a:endParaRPr lang="nn-NO" sz="2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000" b="1" dirty="0" smtClean="0"/>
                        <a:t>E-ending</a:t>
                      </a:r>
                    </a:p>
                    <a:p>
                      <a:r>
                        <a:rPr lang="nn-NO" sz="2000" dirty="0" smtClean="0"/>
                        <a:t>Å bake</a:t>
                      </a:r>
                    </a:p>
                    <a:p>
                      <a:r>
                        <a:rPr lang="nn-NO" sz="2000" dirty="0" smtClean="0"/>
                        <a:t>Å</a:t>
                      </a:r>
                      <a:r>
                        <a:rPr lang="nn-NO" sz="2000" baseline="0" dirty="0" smtClean="0"/>
                        <a:t> drikke</a:t>
                      </a:r>
                    </a:p>
                    <a:p>
                      <a:endParaRPr lang="nn-NO" sz="2000" baseline="0" dirty="0" smtClean="0"/>
                    </a:p>
                    <a:p>
                      <a:r>
                        <a:rPr lang="nn-NO" sz="2000" b="1" baseline="0" dirty="0" smtClean="0"/>
                        <a:t>Vanleg å</a:t>
                      </a:r>
                    </a:p>
                    <a:p>
                      <a:r>
                        <a:rPr lang="nn-NO" sz="2000" baseline="0" dirty="0" smtClean="0"/>
                        <a:t>Båt </a:t>
                      </a:r>
                    </a:p>
                    <a:p>
                      <a:r>
                        <a:rPr lang="nn-NO" sz="2000" baseline="0" dirty="0" smtClean="0"/>
                        <a:t>Stå no på</a:t>
                      </a:r>
                    </a:p>
                    <a:p>
                      <a:endParaRPr lang="nn-NO" sz="2000" baseline="0" dirty="0" smtClean="0"/>
                    </a:p>
                    <a:p>
                      <a:r>
                        <a:rPr lang="nn-NO" sz="2000" b="1" baseline="0" dirty="0" smtClean="0"/>
                        <a:t>I-ending</a:t>
                      </a:r>
                    </a:p>
                    <a:p>
                      <a:r>
                        <a:rPr lang="nn-NO" sz="2000" baseline="0" dirty="0" smtClean="0"/>
                        <a:t>Bygdi</a:t>
                      </a:r>
                    </a:p>
                    <a:p>
                      <a:r>
                        <a:rPr lang="nn-NO" sz="2000" baseline="0" dirty="0" smtClean="0"/>
                        <a:t>Soli</a:t>
                      </a:r>
                    </a:p>
                    <a:p>
                      <a:endParaRPr lang="nn-NO" sz="2000" baseline="0" dirty="0" smtClean="0"/>
                    </a:p>
                    <a:p>
                      <a:r>
                        <a:rPr lang="nn-NO" sz="2000" b="1" baseline="0" dirty="0" smtClean="0"/>
                        <a:t>Vanleg dobbel konsonant</a:t>
                      </a:r>
                    </a:p>
                    <a:p>
                      <a:r>
                        <a:rPr lang="nn-NO" sz="2000" baseline="0" dirty="0" smtClean="0"/>
                        <a:t>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000" b="1" dirty="0" smtClean="0"/>
                        <a:t>E-ending</a:t>
                      </a:r>
                    </a:p>
                    <a:p>
                      <a:r>
                        <a:rPr lang="nn-NO" sz="2000" dirty="0" smtClean="0"/>
                        <a:t>Å bake</a:t>
                      </a:r>
                    </a:p>
                    <a:p>
                      <a:r>
                        <a:rPr lang="nn-NO" sz="2000" dirty="0" smtClean="0"/>
                        <a:t>Å drikke</a:t>
                      </a:r>
                    </a:p>
                    <a:p>
                      <a:endParaRPr lang="nn-NO" sz="2000" dirty="0" smtClean="0"/>
                    </a:p>
                    <a:p>
                      <a:r>
                        <a:rPr lang="nn-NO" sz="2000" b="1" dirty="0" smtClean="0"/>
                        <a:t>Vanleg å</a:t>
                      </a:r>
                    </a:p>
                    <a:p>
                      <a:r>
                        <a:rPr lang="nn-NO" sz="2000" dirty="0" smtClean="0"/>
                        <a:t>Båt</a:t>
                      </a:r>
                    </a:p>
                    <a:p>
                      <a:r>
                        <a:rPr lang="nn-NO" sz="2000" dirty="0" smtClean="0"/>
                        <a:t>Stå no på</a:t>
                      </a:r>
                    </a:p>
                    <a:p>
                      <a:endParaRPr lang="nn-NO" sz="2000" dirty="0" smtClean="0"/>
                    </a:p>
                    <a:p>
                      <a:r>
                        <a:rPr lang="nn-NO" sz="2000" b="1" dirty="0" smtClean="0"/>
                        <a:t>A- ending</a:t>
                      </a:r>
                    </a:p>
                    <a:p>
                      <a:r>
                        <a:rPr lang="nn-NO" sz="2000" dirty="0" smtClean="0"/>
                        <a:t>Bygda</a:t>
                      </a:r>
                    </a:p>
                    <a:p>
                      <a:r>
                        <a:rPr lang="nn-NO" sz="2000" dirty="0" smtClean="0"/>
                        <a:t>Sola</a:t>
                      </a:r>
                    </a:p>
                    <a:p>
                      <a:endParaRPr lang="nn-NO" sz="2000" dirty="0" smtClean="0"/>
                    </a:p>
                    <a:p>
                      <a:r>
                        <a:rPr lang="nn-NO" sz="2000" b="1" dirty="0" smtClean="0"/>
                        <a:t>Palatalisering</a:t>
                      </a:r>
                    </a:p>
                    <a:p>
                      <a:r>
                        <a:rPr lang="nn-NO" sz="2000" dirty="0" err="1" smtClean="0"/>
                        <a:t>Ballj</a:t>
                      </a:r>
                      <a:endParaRPr lang="nn-NO" sz="20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10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Dialekt i Jostedal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89212" y="2117835"/>
            <a:ext cx="8915400" cy="3777622"/>
          </a:xfrm>
        </p:spPr>
        <p:txBody>
          <a:bodyPr>
            <a:normAutofit/>
          </a:bodyPr>
          <a:lstStyle/>
          <a:p>
            <a:r>
              <a:rPr lang="nn-NO" sz="2400" dirty="0" smtClean="0"/>
              <a:t>Me/mi</a:t>
            </a:r>
          </a:p>
          <a:p>
            <a:r>
              <a:rPr lang="nn-NO" sz="2400" dirty="0" smtClean="0"/>
              <a:t>Tonefall</a:t>
            </a:r>
          </a:p>
          <a:p>
            <a:pPr lvl="1"/>
            <a:r>
              <a:rPr lang="nn-NO" sz="2000" dirty="0" smtClean="0"/>
              <a:t>Bensin</a:t>
            </a:r>
          </a:p>
          <a:p>
            <a:pPr lvl="1"/>
            <a:r>
              <a:rPr lang="nn-NO" sz="2000" dirty="0" smtClean="0"/>
              <a:t>Avis</a:t>
            </a:r>
          </a:p>
          <a:p>
            <a:pPr lvl="1"/>
            <a:r>
              <a:rPr lang="nn-NO" sz="2000" dirty="0" smtClean="0"/>
              <a:t>Telefon</a:t>
            </a:r>
          </a:p>
          <a:p>
            <a:pPr lvl="1"/>
            <a:r>
              <a:rPr lang="nn-NO" sz="2000" dirty="0" smtClean="0"/>
              <a:t>Elefant</a:t>
            </a:r>
          </a:p>
          <a:p>
            <a:r>
              <a:rPr lang="nn-NO" sz="2400" dirty="0" smtClean="0"/>
              <a:t>Skilje i Jostedal – jentene/</a:t>
            </a:r>
            <a:r>
              <a:rPr lang="nn-NO" sz="2400" dirty="0" err="1" smtClean="0"/>
              <a:t>jentedn</a:t>
            </a:r>
            <a:endParaRPr lang="nn-NO" sz="2400" dirty="0" smtClean="0"/>
          </a:p>
          <a:p>
            <a:endParaRPr lang="nn-NO" sz="2400" dirty="0"/>
          </a:p>
        </p:txBody>
      </p:sp>
      <p:pic>
        <p:nvPicPr>
          <p:cNvPr id="1028" name="Picture 4" descr="Norge - Luster - Jostedalen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7"/>
          <a:stretch/>
        </p:blipFill>
        <p:spPr bwMode="auto">
          <a:xfrm>
            <a:off x="6802984" y="482040"/>
            <a:ext cx="4496677" cy="452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8245366" y="2412124"/>
            <a:ext cx="11666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" name="Rett pil 7"/>
          <p:cNvCxnSpPr/>
          <p:nvPr/>
        </p:nvCxnSpPr>
        <p:spPr>
          <a:xfrm flipH="1">
            <a:off x="9412015" y="2190327"/>
            <a:ext cx="189185" cy="22179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3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Kvifor er det slik?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13794" y="1694193"/>
            <a:ext cx="10353762" cy="3695136"/>
          </a:xfrm>
        </p:spPr>
        <p:txBody>
          <a:bodyPr/>
          <a:lstStyle/>
          <a:p>
            <a:r>
              <a:rPr lang="nn-NO" sz="2400" dirty="0" smtClean="0"/>
              <a:t>Jostedalsrypa</a:t>
            </a:r>
          </a:p>
          <a:p>
            <a:r>
              <a:rPr lang="nn-NO" sz="2400" dirty="0" smtClean="0"/>
              <a:t>Svartedauden – 1300-talet</a:t>
            </a:r>
          </a:p>
          <a:p>
            <a:r>
              <a:rPr lang="nn-NO" sz="2400" dirty="0" smtClean="0"/>
              <a:t>Ei jente overlevde</a:t>
            </a:r>
          </a:p>
          <a:p>
            <a:r>
              <a:rPr lang="nn-NO" sz="2400" dirty="0" smtClean="0"/>
              <a:t>Kom folk frå Nordfjord</a:t>
            </a:r>
          </a:p>
          <a:p>
            <a:endParaRPr lang="nn-NO" dirty="0" smtClean="0"/>
          </a:p>
          <a:p>
            <a:endParaRPr lang="nn-NO" dirty="0"/>
          </a:p>
        </p:txBody>
      </p:sp>
      <p:pic>
        <p:nvPicPr>
          <p:cNvPr id="1026" name="Picture 2" descr="Trollsy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361" y="3933944"/>
            <a:ext cx="3947277" cy="2603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inematerror.com/wp-content/uploads/2012/10/trollsy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1393967"/>
            <a:ext cx="3019425" cy="5143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vmc.net/media/titlepics/t/Trollsyn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99" y="3933944"/>
            <a:ext cx="2828925" cy="2628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26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Kvifor er det slik?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sz="2800" dirty="0" smtClean="0"/>
              <a:t>Dårlege vegar</a:t>
            </a:r>
          </a:p>
          <a:p>
            <a:r>
              <a:rPr lang="nn-NO" sz="2800" dirty="0" smtClean="0"/>
              <a:t>Over Breen til Nordfjord</a:t>
            </a:r>
          </a:p>
          <a:p>
            <a:r>
              <a:rPr lang="nn-NO" sz="2800" dirty="0" smtClean="0"/>
              <a:t>Over fjellet til Gudbrandsdalen</a:t>
            </a:r>
          </a:p>
          <a:p>
            <a:r>
              <a:rPr lang="nn-NO" sz="2800" dirty="0" smtClean="0"/>
              <a:t>1890 – veg til Gaupne</a:t>
            </a:r>
          </a:p>
          <a:p>
            <a:r>
              <a:rPr lang="nn-NO" sz="2800" dirty="0" smtClean="0"/>
              <a:t>Utflyttingsbygd</a:t>
            </a:r>
            <a:endParaRPr lang="nn-NO" sz="2800" dirty="0"/>
          </a:p>
        </p:txBody>
      </p:sp>
      <p:pic>
        <p:nvPicPr>
          <p:cNvPr id="2050" name="Picture 2" descr="http://www.sffarkiv.no/webdb/fileStream.aspx?fileName=dbatlas_leks%5Csffart%5C3651426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979" y="1699229"/>
            <a:ext cx="2981994" cy="4646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09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Nokre dialektord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n-NO" sz="2000" dirty="0" smtClean="0"/>
              <a:t>Å reise heimom</a:t>
            </a:r>
          </a:p>
          <a:p>
            <a:pPr>
              <a:lnSpc>
                <a:spcPct val="150000"/>
              </a:lnSpc>
            </a:pPr>
            <a:r>
              <a:rPr lang="nn-NO" sz="2000" dirty="0" err="1" smtClean="0"/>
              <a:t>Alemusk</a:t>
            </a:r>
            <a:endParaRPr lang="nn-NO" sz="2000" dirty="0" smtClean="0"/>
          </a:p>
          <a:p>
            <a:pPr>
              <a:lnSpc>
                <a:spcPct val="150000"/>
              </a:lnSpc>
            </a:pPr>
            <a:r>
              <a:rPr lang="nn-NO" sz="2000" dirty="0" smtClean="0"/>
              <a:t>Fjelg</a:t>
            </a:r>
          </a:p>
          <a:p>
            <a:pPr>
              <a:lnSpc>
                <a:spcPct val="150000"/>
              </a:lnSpc>
            </a:pPr>
            <a:r>
              <a:rPr lang="nn-NO" sz="2000" dirty="0" smtClean="0"/>
              <a:t>Å fjelge seg</a:t>
            </a:r>
          </a:p>
          <a:p>
            <a:pPr>
              <a:lnSpc>
                <a:spcPct val="150000"/>
              </a:lnSpc>
            </a:pPr>
            <a:r>
              <a:rPr lang="nn-NO" sz="2000" dirty="0" err="1" smtClean="0"/>
              <a:t>Gnuspel</a:t>
            </a:r>
            <a:endParaRPr lang="nn-NO" sz="2000" dirty="0" smtClean="0"/>
          </a:p>
          <a:p>
            <a:pPr>
              <a:lnSpc>
                <a:spcPct val="150000"/>
              </a:lnSpc>
            </a:pPr>
            <a:r>
              <a:rPr lang="nn-NO" sz="2000" dirty="0" smtClean="0"/>
              <a:t>Å nøyte seg</a:t>
            </a:r>
          </a:p>
          <a:p>
            <a:pPr>
              <a:lnSpc>
                <a:spcPct val="150000"/>
              </a:lnSpc>
            </a:pPr>
            <a:r>
              <a:rPr lang="nn-NO" sz="2000" dirty="0" err="1"/>
              <a:t>B</a:t>
            </a:r>
            <a:r>
              <a:rPr lang="nn-NO" sz="2000" dirty="0" err="1" smtClean="0"/>
              <a:t>innetvåge</a:t>
            </a:r>
            <a:endParaRPr lang="nn-NO" sz="20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2129589"/>
            <a:ext cx="559030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 smtClean="0"/>
              <a:t>Retning Gaupne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 smtClean="0"/>
              <a:t>Uro/støy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 smtClean="0"/>
              <a:t>Snill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 smtClean="0"/>
              <a:t>Å pynte seg/vaske seg/gjere seg fin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 smtClean="0"/>
              <a:t>Nokon som ikkje klarar å sitte i ro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 smtClean="0"/>
              <a:t>Å skunde seg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Char char="="/>
            </a:pPr>
            <a:r>
              <a:rPr lang="nn-NO" sz="2000" dirty="0"/>
              <a:t>K</a:t>
            </a:r>
            <a:r>
              <a:rPr lang="nn-NO" sz="2000" dirty="0" smtClean="0"/>
              <a:t>jøkenklut</a:t>
            </a:r>
            <a:endParaRPr lang="nn-NO" sz="2000" dirty="0"/>
          </a:p>
        </p:txBody>
      </p:sp>
    </p:spTree>
    <p:extLst>
      <p:ext uri="{BB962C8B-B14F-4D97-AF65-F5344CB8AC3E}">
        <p14:creationId xmlns:p14="http://schemas.microsoft.com/office/powerpoint/2010/main" val="156117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Kjeldeliste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>
            <a:noAutofit/>
          </a:bodyPr>
          <a:lstStyle/>
          <a:p>
            <a:r>
              <a:rPr lang="nn-NO" u="sng" dirty="0" smtClean="0">
                <a:hlinkClick r:id="rId2"/>
              </a:rPr>
              <a:t>http</a:t>
            </a:r>
            <a:r>
              <a:rPr lang="nn-NO" u="sng" dirty="0">
                <a:hlinkClick r:id="rId2"/>
              </a:rPr>
              <a:t>://www.nrk.no/sf/leksikon/index.php/Jostedals-dialekten_slektar_p%C3%A5_Nordfjord-m%C3%A5let</a:t>
            </a:r>
            <a:endParaRPr lang="nn-NO" dirty="0"/>
          </a:p>
          <a:p>
            <a:r>
              <a:rPr lang="nn-NO" u="sng" dirty="0">
                <a:hlinkClick r:id="rId3"/>
              </a:rPr>
              <a:t>http://www.krundalen.no/lustermaallag/?page_id=21</a:t>
            </a:r>
            <a:endParaRPr lang="nn-NO" dirty="0"/>
          </a:p>
          <a:p>
            <a:r>
              <a:rPr lang="nn-NO" u="sng" dirty="0">
                <a:hlinkClick r:id="rId4"/>
              </a:rPr>
              <a:t>https://snl.no/dialekter_i_Sogn_og_Fjordane</a:t>
            </a:r>
            <a:endParaRPr lang="nn-NO" dirty="0"/>
          </a:p>
          <a:p>
            <a:r>
              <a:rPr lang="nn-NO" u="sng" dirty="0">
                <a:hlinkClick r:id="rId5"/>
              </a:rPr>
              <a:t>https://lokalhistoriewiki.no/index.php/Krundalen</a:t>
            </a:r>
            <a:endParaRPr lang="nn-NO" dirty="0"/>
          </a:p>
          <a:p>
            <a:r>
              <a:rPr lang="nn-NO" u="sng" dirty="0" smtClean="0">
                <a:hlinkClick r:id="rId6"/>
              </a:rPr>
              <a:t>http</a:t>
            </a:r>
            <a:r>
              <a:rPr lang="nn-NO" u="sng" dirty="0">
                <a:hlinkClick r:id="rId6"/>
              </a:rPr>
              <a:t>://www.nrk.no/sf/leksikon/index.php/Segna_om_Jostedalsrypa</a:t>
            </a:r>
            <a:endParaRPr lang="nn-NO" dirty="0"/>
          </a:p>
          <a:p>
            <a:r>
              <a:rPr lang="nn-NO" u="sng" dirty="0">
                <a:hlinkClick r:id="rId7"/>
              </a:rPr>
              <a:t>http://</a:t>
            </a:r>
            <a:r>
              <a:rPr lang="nn-NO" u="sng" dirty="0" smtClean="0">
                <a:hlinkClick r:id="rId7"/>
              </a:rPr>
              <a:t>www.luster.kommune.no/vekas-dialektord.5298217-256112.html</a:t>
            </a:r>
            <a:endParaRPr lang="nn-NO" u="sng" dirty="0" smtClean="0"/>
          </a:p>
          <a:p>
            <a:r>
              <a:rPr lang="nn-NO" u="sng" dirty="0" smtClean="0">
                <a:hlinkClick r:id="rId8"/>
              </a:rPr>
              <a:t>http</a:t>
            </a:r>
            <a:r>
              <a:rPr lang="nn-NO" u="sng" dirty="0">
                <a:hlinkClick r:id="rId8"/>
              </a:rPr>
              <a:t>://</a:t>
            </a:r>
            <a:r>
              <a:rPr lang="nn-NO" u="sng" dirty="0" smtClean="0">
                <a:hlinkClick r:id="rId8"/>
              </a:rPr>
              <a:t>alnakka.net/w/index.php?title=Sognam%C3%A5l</a:t>
            </a:r>
            <a:endParaRPr lang="nn-NO" u="sng" dirty="0" smtClean="0"/>
          </a:p>
          <a:p>
            <a:r>
              <a:rPr lang="nn-NO" dirty="0">
                <a:hlinkClick r:id="rId9"/>
              </a:rPr>
              <a:t>http://www.historielaget.jostedal.no/?</a:t>
            </a:r>
            <a:r>
              <a:rPr lang="nn-NO" dirty="0" smtClean="0">
                <a:hlinkClick r:id="rId9"/>
              </a:rPr>
              <a:t>page_id=3212</a:t>
            </a:r>
            <a:endParaRPr lang="nn-NO" dirty="0" smtClean="0"/>
          </a:p>
          <a:p>
            <a:endParaRPr lang="nn-NO" dirty="0"/>
          </a:p>
          <a:p>
            <a:endParaRPr lang="nn-NO" dirty="0"/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65823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Kjeldeliste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92925" y="1543638"/>
            <a:ext cx="9426325" cy="3777622"/>
          </a:xfrm>
        </p:spPr>
        <p:txBody>
          <a:bodyPr>
            <a:noAutofit/>
          </a:bodyPr>
          <a:lstStyle/>
          <a:p>
            <a:r>
              <a:rPr lang="nn-NO" dirty="0" err="1" smtClean="0"/>
              <a:t>Janson</a:t>
            </a:r>
            <a:r>
              <a:rPr lang="nn-NO" dirty="0" smtClean="0"/>
              <a:t> </a:t>
            </a:r>
            <a:r>
              <a:rPr lang="nn-NO" dirty="0" err="1" smtClean="0"/>
              <a:t>m.fl</a:t>
            </a:r>
            <a:r>
              <a:rPr lang="nn-NO" dirty="0" smtClean="0"/>
              <a:t>: </a:t>
            </a:r>
            <a:r>
              <a:rPr lang="nn-NO" i="1" dirty="0" smtClean="0"/>
              <a:t>Tema vg1, 2001, 2.utg, 4. opplaget 2008</a:t>
            </a:r>
          </a:p>
          <a:p>
            <a:r>
              <a:rPr lang="nn-NO" dirty="0" smtClean="0"/>
              <a:t>Grov </a:t>
            </a:r>
            <a:r>
              <a:rPr lang="nn-NO" dirty="0" err="1" smtClean="0"/>
              <a:t>m.fl</a:t>
            </a:r>
            <a:r>
              <a:rPr lang="nn-NO" dirty="0" smtClean="0"/>
              <a:t>: </a:t>
            </a:r>
            <a:r>
              <a:rPr lang="nn-NO" i="1" dirty="0" smtClean="0"/>
              <a:t>Jostedalsbreen – og bygda den fikk namn etter</a:t>
            </a:r>
            <a:r>
              <a:rPr lang="nn-NO" dirty="0" smtClean="0"/>
              <a:t>, 1989, Cappelen Damm AS</a:t>
            </a:r>
          </a:p>
          <a:p>
            <a:pPr lvl="1"/>
            <a:r>
              <a:rPr lang="nn-NO" dirty="0" smtClean="0"/>
              <a:t>Olav Grov: </a:t>
            </a:r>
            <a:r>
              <a:rPr lang="nn-NO" i="1" dirty="0" smtClean="0"/>
              <a:t>Segni om </a:t>
            </a:r>
            <a:r>
              <a:rPr lang="nn-NO" i="1" dirty="0" err="1" smtClean="0"/>
              <a:t>Jostedalsrupa</a:t>
            </a:r>
            <a:r>
              <a:rPr lang="nn-NO" i="1" dirty="0" smtClean="0"/>
              <a:t>, </a:t>
            </a:r>
            <a:r>
              <a:rPr lang="nn-NO" dirty="0" smtClean="0"/>
              <a:t>s. 62</a:t>
            </a:r>
            <a:endParaRPr lang="nn-NO" i="1" dirty="0" smtClean="0"/>
          </a:p>
          <a:p>
            <a:pPr lvl="1"/>
            <a:r>
              <a:rPr lang="nn-NO" dirty="0" smtClean="0"/>
              <a:t>Anne Berit </a:t>
            </a:r>
            <a:r>
              <a:rPr lang="nn-NO" dirty="0" err="1" smtClean="0"/>
              <a:t>Faaberg</a:t>
            </a:r>
            <a:r>
              <a:rPr lang="nn-NO" dirty="0" smtClean="0"/>
              <a:t>: </a:t>
            </a:r>
            <a:r>
              <a:rPr lang="nn-NO" i="1" dirty="0" err="1" smtClean="0"/>
              <a:t>Jostedalsmålet</a:t>
            </a:r>
            <a:r>
              <a:rPr lang="nn-NO" i="1" dirty="0" smtClean="0"/>
              <a:t>,</a:t>
            </a:r>
            <a:r>
              <a:rPr lang="nn-NO" dirty="0" smtClean="0"/>
              <a:t> s. 62</a:t>
            </a:r>
          </a:p>
          <a:p>
            <a:pPr lvl="1"/>
            <a:r>
              <a:rPr lang="nn-NO" dirty="0" smtClean="0"/>
              <a:t>Anne Berit </a:t>
            </a:r>
            <a:r>
              <a:rPr lang="nn-NO" dirty="0" err="1" smtClean="0"/>
              <a:t>Faaberg</a:t>
            </a:r>
            <a:r>
              <a:rPr lang="nn-NO" dirty="0" smtClean="0"/>
              <a:t>: </a:t>
            </a:r>
            <a:r>
              <a:rPr lang="nn-NO" i="1" dirty="0" smtClean="0"/>
              <a:t>Nytteferdsel på breen</a:t>
            </a:r>
            <a:r>
              <a:rPr lang="nn-NO" dirty="0" smtClean="0"/>
              <a:t>, s.71</a:t>
            </a:r>
            <a:br>
              <a:rPr lang="nn-NO" dirty="0" smtClean="0"/>
            </a:br>
            <a:endParaRPr lang="nn-NO" dirty="0" smtClean="0"/>
          </a:p>
          <a:p>
            <a:r>
              <a:rPr lang="nn-NO" dirty="0" smtClean="0">
                <a:hlinkClick r:id="rId2"/>
              </a:rPr>
              <a:t>http</a:t>
            </a:r>
            <a:r>
              <a:rPr lang="nn-NO" dirty="0">
                <a:hlinkClick r:id="rId2"/>
              </a:rPr>
              <a:t>://</a:t>
            </a:r>
            <a:r>
              <a:rPr lang="nn-NO" dirty="0" smtClean="0">
                <a:hlinkClick r:id="rId2"/>
              </a:rPr>
              <a:t>www.listal.com/viewimage/3514907</a:t>
            </a:r>
            <a:endParaRPr lang="nn-NO" dirty="0" smtClean="0"/>
          </a:p>
          <a:p>
            <a:r>
              <a:rPr lang="nn-NO" dirty="0">
                <a:hlinkClick r:id="rId3"/>
              </a:rPr>
              <a:t>http://cinematerror.com/reviews/trollsyn</a:t>
            </a:r>
            <a:r>
              <a:rPr lang="nn-NO" dirty="0" smtClean="0">
                <a:hlinkClick r:id="rId3"/>
              </a:rPr>
              <a:t>/</a:t>
            </a:r>
            <a:endParaRPr lang="nn-NO" dirty="0" smtClean="0"/>
          </a:p>
          <a:p>
            <a:r>
              <a:rPr lang="nn-NO" dirty="0">
                <a:hlinkClick r:id="rId4"/>
              </a:rPr>
              <a:t>http://</a:t>
            </a:r>
            <a:r>
              <a:rPr lang="nn-NO" dirty="0" smtClean="0">
                <a:hlinkClick r:id="rId4"/>
              </a:rPr>
              <a:t>www.sffarkiv.no/sffbasar/default.asp?p=result&amp;db=dbatlas_leks&amp;art_id=17514&amp;spraak_id=1&amp;ptype=single</a:t>
            </a:r>
            <a:endParaRPr lang="nn-NO" dirty="0" smtClean="0"/>
          </a:p>
          <a:p>
            <a:r>
              <a:rPr lang="nn-NO" dirty="0">
                <a:hlinkClick r:id="rId4"/>
              </a:rPr>
              <a:t>http://</a:t>
            </a:r>
            <a:r>
              <a:rPr lang="nn-NO" dirty="0" smtClean="0">
                <a:hlinkClick r:id="rId4"/>
              </a:rPr>
              <a:t>www.sffarkiv.no/sffbasar/default.asp?p=result&amp;db=dbatlas_leks&amp;art_id=17514&amp;spraak_id=1&amp;ptype=single</a:t>
            </a:r>
            <a:endParaRPr lang="nn-NO" dirty="0" smtClean="0"/>
          </a:p>
          <a:p>
            <a:r>
              <a:rPr lang="nn-NO" dirty="0">
                <a:hlinkClick r:id="rId5"/>
              </a:rPr>
              <a:t>http://hytte.jostedal.no/new/?</a:t>
            </a:r>
            <a:r>
              <a:rPr lang="nn-NO" dirty="0" smtClean="0">
                <a:hlinkClick r:id="rId5"/>
              </a:rPr>
              <a:t>page_id=141</a:t>
            </a:r>
            <a:endParaRPr lang="nn-NO" dirty="0" smtClean="0"/>
          </a:p>
          <a:p>
            <a:endParaRPr lang="nn-NO" dirty="0" smtClean="0"/>
          </a:p>
          <a:p>
            <a:endParaRPr lang="nn-NO" dirty="0" smtClean="0"/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4416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2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4.xml><?xml version="1.0" encoding="utf-8"?>
<a:theme xmlns:a="http://schemas.openxmlformats.org/drawingml/2006/main" name="3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5.xml><?xml version="1.0" encoding="utf-8"?>
<a:theme xmlns:a="http://schemas.openxmlformats.org/drawingml/2006/main" name="4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6.xml><?xml version="1.0" encoding="utf-8"?>
<a:theme xmlns:a="http://schemas.openxmlformats.org/drawingml/2006/main" name="5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7.xml><?xml version="1.0" encoding="utf-8"?>
<a:theme xmlns:a="http://schemas.openxmlformats.org/drawingml/2006/main" name="6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8.xml><?xml version="1.0" encoding="utf-8"?>
<a:theme xmlns:a="http://schemas.openxmlformats.org/drawingml/2006/main" name="7_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247</Words>
  <Application>Microsoft Office PowerPoint</Application>
  <PresentationFormat>Widescreen</PresentationFormat>
  <Paragraphs>103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8</vt:i4>
      </vt:variant>
      <vt:variant>
        <vt:lpstr>Lysbildetitler</vt:lpstr>
      </vt:variant>
      <vt:variant>
        <vt:i4>8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Tryllestav</vt:lpstr>
      <vt:lpstr>1_Tryllestav</vt:lpstr>
      <vt:lpstr>2_Tryllestav</vt:lpstr>
      <vt:lpstr>3_Tryllestav</vt:lpstr>
      <vt:lpstr>4_Tryllestav</vt:lpstr>
      <vt:lpstr>5_Tryllestav</vt:lpstr>
      <vt:lpstr>6_Tryllestav</vt:lpstr>
      <vt:lpstr>7_Tryllestav</vt:lpstr>
      <vt:lpstr>Noreg er eit dialektparadis</vt:lpstr>
      <vt:lpstr>PowerPoint-presentasjon</vt:lpstr>
      <vt:lpstr>Dialekt i Jostedal</vt:lpstr>
      <vt:lpstr>Kvifor er det slik?</vt:lpstr>
      <vt:lpstr>Kvifor er det slik?</vt:lpstr>
      <vt:lpstr>Nokre dialektord</vt:lpstr>
      <vt:lpstr>Kjeldeliste</vt:lpstr>
      <vt:lpstr>Kjeldeliste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Noreg er eit dialektparadis</dc:title>
  <dc:creator>Helene Halveg</dc:creator>
  <cp:lastModifiedBy>Helene Halveg</cp:lastModifiedBy>
  <cp:revision>1</cp:revision>
  <dcterms:created xsi:type="dcterms:W3CDTF">2015-06-30T18:11:59Z</dcterms:created>
  <dcterms:modified xsi:type="dcterms:W3CDTF">2015-06-30T18:16:31Z</dcterms:modified>
</cp:coreProperties>
</file>